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5"/>
  </p:notesMasterIdLst>
  <p:sldIdLst>
    <p:sldId id="257" r:id="rId3"/>
    <p:sldId id="258" r:id="rId4"/>
  </p:sldIdLst>
  <p:sldSz cx="10058400" cy="7772400"/>
  <p:notesSz cx="7023100" cy="9309100"/>
  <p:defaultTextStyle>
    <a:defPPr>
      <a:defRPr lang="en-US"/>
    </a:defPPr>
    <a:lvl1pPr marL="0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63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23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85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047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311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573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834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096" algn="l" defTabSz="1018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376" y="-11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CF7C-A413-2E4C-9F14-068B2ABE04AA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98500"/>
            <a:ext cx="45180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4DD3A-600B-E84D-A767-6E8F9EB9E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0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venir Medium"/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Calibri"/>
              </a:rPr>
              <a:t>Contains proprietary and confidential information owned by </a:t>
            </a:r>
            <a:r>
              <a:rPr dirty="0" err="1">
                <a:latin typeface="Calibri"/>
              </a:rPr>
              <a:t>Synacor</a:t>
            </a:r>
            <a:r>
              <a:rPr dirty="0">
                <a:latin typeface="Calibri"/>
              </a:rPr>
              <a:t>, Inc. © / 2014 Synacor, Inc.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499203"/>
            <a:ext cx="2019305" cy="2773995"/>
          </a:xfrm>
          <a:prstGeom prst="rect">
            <a:avLst/>
          </a:prstGeom>
          <a:solidFill>
            <a:srgbClr val="8C0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 defTabSz="570586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19304" y="2499203"/>
            <a:ext cx="4361946" cy="2773995"/>
          </a:xfrm>
          <a:prstGeom prst="rect">
            <a:avLst/>
          </a:prstGeom>
          <a:solidFill>
            <a:srgbClr val="6F1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 defTabSz="570586"/>
            <a:endParaRPr lang="en-US" sz="2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ynacor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" y="3761006"/>
            <a:ext cx="1230924" cy="35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9395" y="3045298"/>
            <a:ext cx="8549640" cy="1301925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3913" y="-267288"/>
            <a:ext cx="10383923" cy="8269980"/>
          </a:xfrm>
          <a:prstGeom prst="rect">
            <a:avLst/>
          </a:prstGeom>
        </p:spPr>
        <p:txBody>
          <a:bodyPr lIns="114117" tIns="57059" rIns="114117" bIns="57059"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rgbClr val="A6A6A6"/>
                </a:solidFill>
              </a:defRPr>
            </a:lvl1pPr>
          </a:lstStyle>
          <a:p>
            <a:r>
              <a:rPr dirty="0">
                <a:latin typeface="Calibri"/>
              </a:rPr>
              <a:t>Contains proprietary and confidential information owned by Synacor, Inc. © / 2014 Synacor, Inc.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2920" y="2464051"/>
            <a:ext cx="8549640" cy="1176046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502920" y="3980287"/>
            <a:ext cx="9052560" cy="2074177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5"/>
            <a:ext cx="8549640" cy="1666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0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64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80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88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49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4" y="1739799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63" indent="0">
              <a:buNone/>
              <a:defRPr sz="2200" b="1"/>
            </a:lvl2pPr>
            <a:lvl3pPr marL="1018523" indent="0">
              <a:buNone/>
              <a:defRPr sz="2000" b="1"/>
            </a:lvl3pPr>
            <a:lvl4pPr marL="1527785" indent="0">
              <a:buNone/>
              <a:defRPr sz="1800" b="1"/>
            </a:lvl4pPr>
            <a:lvl5pPr marL="2037047" indent="0">
              <a:buNone/>
              <a:defRPr sz="1800" b="1"/>
            </a:lvl5pPr>
            <a:lvl6pPr marL="2546311" indent="0">
              <a:buNone/>
              <a:defRPr sz="1800" b="1"/>
            </a:lvl6pPr>
            <a:lvl7pPr marL="3055573" indent="0">
              <a:buNone/>
              <a:defRPr sz="1800" b="1"/>
            </a:lvl7pPr>
            <a:lvl8pPr marL="3564834" indent="0">
              <a:buNone/>
              <a:defRPr sz="1800" b="1"/>
            </a:lvl8pPr>
            <a:lvl9pPr marL="4074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4" y="2464863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739799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63" indent="0">
              <a:buNone/>
              <a:defRPr sz="2200" b="1"/>
            </a:lvl2pPr>
            <a:lvl3pPr marL="1018523" indent="0">
              <a:buNone/>
              <a:defRPr sz="2000" b="1"/>
            </a:lvl3pPr>
            <a:lvl4pPr marL="1527785" indent="0">
              <a:buNone/>
              <a:defRPr sz="1800" b="1"/>
            </a:lvl4pPr>
            <a:lvl5pPr marL="2037047" indent="0">
              <a:buNone/>
              <a:defRPr sz="1800" b="1"/>
            </a:lvl5pPr>
            <a:lvl6pPr marL="2546311" indent="0">
              <a:buNone/>
              <a:defRPr sz="1800" b="1"/>
            </a:lvl6pPr>
            <a:lvl7pPr marL="3055573" indent="0">
              <a:buNone/>
              <a:defRPr sz="1800" b="1"/>
            </a:lvl7pPr>
            <a:lvl8pPr marL="3564834" indent="0">
              <a:buNone/>
              <a:defRPr sz="1800" b="1"/>
            </a:lvl8pPr>
            <a:lvl9pPr marL="4074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464863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92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18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8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6" y="30945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62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6" y="1626452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63" indent="0">
              <a:buNone/>
              <a:defRPr sz="1300"/>
            </a:lvl2pPr>
            <a:lvl3pPr marL="1018523" indent="0">
              <a:buNone/>
              <a:defRPr sz="1100"/>
            </a:lvl3pPr>
            <a:lvl4pPr marL="1527785" indent="0">
              <a:buNone/>
              <a:defRPr sz="1000"/>
            </a:lvl4pPr>
            <a:lvl5pPr marL="2037047" indent="0">
              <a:buNone/>
              <a:defRPr sz="1000"/>
            </a:lvl5pPr>
            <a:lvl6pPr marL="2546311" indent="0">
              <a:buNone/>
              <a:defRPr sz="1000"/>
            </a:lvl6pPr>
            <a:lvl7pPr marL="3055573" indent="0">
              <a:buNone/>
              <a:defRPr sz="1000"/>
            </a:lvl7pPr>
            <a:lvl8pPr marL="3564834" indent="0">
              <a:buNone/>
              <a:defRPr sz="1000"/>
            </a:lvl8pPr>
            <a:lvl9pPr marL="4074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97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2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7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63" indent="0">
              <a:buNone/>
              <a:defRPr sz="3100"/>
            </a:lvl2pPr>
            <a:lvl3pPr marL="1018523" indent="0">
              <a:buNone/>
              <a:defRPr sz="2700"/>
            </a:lvl3pPr>
            <a:lvl4pPr marL="1527785" indent="0">
              <a:buNone/>
              <a:defRPr sz="2200"/>
            </a:lvl4pPr>
            <a:lvl5pPr marL="2037047" indent="0">
              <a:buNone/>
              <a:defRPr sz="2200"/>
            </a:lvl5pPr>
            <a:lvl6pPr marL="2546311" indent="0">
              <a:buNone/>
              <a:defRPr sz="2200"/>
            </a:lvl6pPr>
            <a:lvl7pPr marL="3055573" indent="0">
              <a:buNone/>
              <a:defRPr sz="2200"/>
            </a:lvl7pPr>
            <a:lvl8pPr marL="3564834" indent="0">
              <a:buNone/>
              <a:defRPr sz="2200"/>
            </a:lvl8pPr>
            <a:lvl9pPr marL="407409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5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63" indent="0">
              <a:buNone/>
              <a:defRPr sz="1300"/>
            </a:lvl2pPr>
            <a:lvl3pPr marL="1018523" indent="0">
              <a:buNone/>
              <a:defRPr sz="1100"/>
            </a:lvl3pPr>
            <a:lvl4pPr marL="1527785" indent="0">
              <a:buNone/>
              <a:defRPr sz="1000"/>
            </a:lvl4pPr>
            <a:lvl5pPr marL="2037047" indent="0">
              <a:buNone/>
              <a:defRPr sz="1000"/>
            </a:lvl5pPr>
            <a:lvl6pPr marL="2546311" indent="0">
              <a:buNone/>
              <a:defRPr sz="1000"/>
            </a:lvl6pPr>
            <a:lvl7pPr marL="3055573" indent="0">
              <a:buNone/>
              <a:defRPr sz="1000"/>
            </a:lvl7pPr>
            <a:lvl8pPr marL="3564834" indent="0">
              <a:buNone/>
              <a:defRPr sz="1000"/>
            </a:lvl8pPr>
            <a:lvl9pPr marL="4074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8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" y="1219778"/>
            <a:ext cx="4444207" cy="725064"/>
          </a:xfrm>
          <a:prstGeom prst="rect">
            <a:avLst/>
          </a:prstGeom>
        </p:spPr>
        <p:txBody>
          <a:bodyPr lIns="114117" tIns="57059" rIns="114117" bIns="57059" anchor="b">
            <a:normAutofit/>
          </a:bodyPr>
          <a:lstStyle>
            <a:lvl1pPr marL="0" indent="0">
              <a:buNone/>
              <a:defRPr sz="2500" b="1" cap="all">
                <a:solidFill>
                  <a:schemeClr val="tx1"/>
                </a:solidFill>
                <a:latin typeface="Avenir Next"/>
              </a:defRPr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11258"/>
            <a:ext cx="9052560" cy="567820"/>
          </a:xfrm>
          <a:prstGeom prst="rect">
            <a:avLst/>
          </a:prstGeom>
        </p:spPr>
        <p:txBody>
          <a:bodyPr lIns="114117" tIns="57059" rIns="114117" bIns="57059"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502920" y="2065661"/>
            <a:ext cx="4444207" cy="4595513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dirty="0">
                <a:solidFill>
                  <a:prstClr val="white">
                    <a:lumMod val="65000"/>
                  </a:prstClr>
                </a:solidFill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236168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1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61"/>
            <a:ext cx="2263140" cy="6631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1"/>
            <a:ext cx="6621780" cy="6631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94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4931"/>
            <a:ext cx="9052560" cy="5129424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rgbClr val="A6A6A6"/>
                </a:solidFill>
              </a:defRPr>
            </a:lvl1pPr>
          </a:lstStyle>
          <a:p>
            <a:r>
              <a:rPr dirty="0"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12161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11258"/>
            <a:ext cx="9052560" cy="567820"/>
          </a:xfrm>
          <a:prstGeom prst="rect">
            <a:avLst/>
          </a:prstGeom>
        </p:spPr>
        <p:txBody>
          <a:bodyPr lIns="114117" tIns="57059" rIns="114117" bIns="57059"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2920" y="1144931"/>
            <a:ext cx="4444207" cy="5129424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5111273" y="1144931"/>
            <a:ext cx="4444207" cy="5129424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dirty="0">
                <a:solidFill>
                  <a:prstClr val="white">
                    <a:lumMod val="65000"/>
                  </a:prstClr>
                </a:solidFill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22941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rgbClr val="A6A6A6"/>
                </a:solidFill>
              </a:defRPr>
            </a:lvl1pPr>
          </a:lstStyle>
          <a:p>
            <a:r>
              <a:rPr dirty="0"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16748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7751D84-9E0A-1F4F-98E8-6AB830505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dirty="0">
                <a:solidFill>
                  <a:prstClr val="white">
                    <a:lumMod val="65000"/>
                  </a:prstClr>
                </a:solidFill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22060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2921" y="694478"/>
            <a:ext cx="9090255" cy="6196223"/>
          </a:xfrm>
          <a:prstGeom prst="rect">
            <a:avLst/>
          </a:prstGeom>
        </p:spPr>
        <p:txBody>
          <a:bodyPr lIns="114117" tIns="57059" rIns="114117" bIns="57059"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rgbClr val="A6A6A6"/>
                </a:solidFill>
              </a:defRPr>
            </a:lvl1pPr>
          </a:lstStyle>
          <a:p>
            <a:r>
              <a:rPr dirty="0">
                <a:latin typeface="Calibri"/>
              </a:rPr>
              <a:t>Contains proprietary and confidential information owned by Synacor, Inc. © / 2014 Synacor, Inc.</a:t>
            </a:r>
          </a:p>
        </p:txBody>
      </p:sp>
    </p:spTree>
    <p:extLst>
      <p:ext uri="{BB962C8B-B14F-4D97-AF65-F5344CB8AC3E}">
        <p14:creationId xmlns:p14="http://schemas.microsoft.com/office/powerpoint/2010/main" val="421771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751D84-9E0A-1F4F-98E8-6AB830505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11258"/>
            <a:ext cx="9052560" cy="567820"/>
          </a:xfrm>
          <a:prstGeom prst="rect">
            <a:avLst/>
          </a:prstGeom>
        </p:spPr>
        <p:txBody>
          <a:bodyPr lIns="114117" tIns="57059" rIns="114117" bIns="57059"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5111273" y="-153529"/>
            <a:ext cx="5044917" cy="8079458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dirty="0">
                <a:solidFill>
                  <a:prstClr val="white">
                    <a:lumMod val="65000"/>
                  </a:prstClr>
                </a:solidFill>
                <a:latin typeface="Calibri"/>
              </a:rPr>
              <a:t>Contains proprietary and confidential information owned by Synacor, Inc. © / 2014 Synacor, Inc.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2920" y="2065661"/>
            <a:ext cx="4444207" cy="4595513"/>
          </a:xfrm>
          <a:prstGeom prst="rect">
            <a:avLst/>
          </a:prstGeom>
        </p:spPr>
        <p:txBody>
          <a:bodyPr lIns="114117" tIns="57059" rIns="114117" bIns="57059"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7"/>
            <a:ext cx="9052560" cy="1295400"/>
          </a:xfrm>
          <a:prstGeom prst="rect">
            <a:avLst/>
          </a:prstGeom>
        </p:spPr>
        <p:txBody>
          <a:bodyPr lIns="114117" tIns="57059" rIns="114117" bIns="570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5"/>
            <a:ext cx="2346960" cy="413809"/>
          </a:xfrm>
          <a:prstGeom prst="rect">
            <a:avLst/>
          </a:prstGeom>
        </p:spPr>
        <p:txBody>
          <a:bodyPr lIns="114117" tIns="57059" rIns="114117" bIns="57059"/>
          <a:lstStyle/>
          <a:p>
            <a:pPr defTabSz="570586"/>
            <a:fld id="{3BEB87DC-ABC1-4232-A675-4BAA24FD77CB}" type="datetimeFigureOut">
              <a:rPr lang="en-US" sz="2200" smtClean="0">
                <a:solidFill>
                  <a:prstClr val="black"/>
                </a:solidFill>
                <a:latin typeface="Calibri"/>
              </a:rPr>
              <a:pPr defTabSz="570586"/>
              <a:t>6/16/15</a:t>
            </a:fld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BD18-3F1E-4952-AC4C-5282C19F547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99257"/>
            <a:ext cx="10058400" cy="173145"/>
          </a:xfrm>
          <a:prstGeom prst="rect">
            <a:avLst/>
          </a:prstGeom>
          <a:solidFill>
            <a:srgbClr val="B3201C"/>
          </a:solidFill>
        </p:spPr>
      </p:pic>
      <p:sp>
        <p:nvSpPr>
          <p:cNvPr id="7" name="Rectangle 8"/>
          <p:cNvSpPr>
            <a:spLocks/>
          </p:cNvSpPr>
          <p:nvPr userDrawn="1"/>
        </p:nvSpPr>
        <p:spPr bwMode="auto">
          <a:xfrm>
            <a:off x="133138" y="7599259"/>
            <a:ext cx="586464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50710" bIns="0">
            <a:spAutoFit/>
          </a:bodyPr>
          <a:lstStyle/>
          <a:p>
            <a:pPr marL="49523" defTabSz="570586"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  <a:ea typeface="ＭＳ Ｐゴシック" charset="-128"/>
                <a:cs typeface="Arial"/>
              </a:rPr>
              <a:t>Contains proprietary and confidential information owned by Synacor, Inc. © 2013 Synacor, Inc. </a:t>
            </a:r>
          </a:p>
        </p:txBody>
      </p:sp>
    </p:spTree>
    <p:extLst>
      <p:ext uri="{BB962C8B-B14F-4D97-AF65-F5344CB8AC3E}">
        <p14:creationId xmlns:p14="http://schemas.microsoft.com/office/powerpoint/2010/main" val="48741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19" y="7203864"/>
            <a:ext cx="4850746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lang="en-US" sz="1200" b="0" i="0" u="none" strike="noStrike" baseline="30000" smtClean="0"/>
            </a:lvl1pPr>
          </a:lstStyle>
          <a:p>
            <a:pPr defTabSz="570586"/>
            <a:r>
              <a:rPr dirty="0">
                <a:solidFill>
                  <a:prstClr val="black"/>
                </a:solidFill>
                <a:latin typeface="Calibri"/>
              </a:rPr>
              <a:t>Contains proprietary and confidential information owned by </a:t>
            </a:r>
            <a:r>
              <a:rPr dirty="0" err="1">
                <a:solidFill>
                  <a:prstClr val="black"/>
                </a:solidFill>
                <a:latin typeface="Calibri"/>
              </a:rPr>
              <a:t>Synacor</a:t>
            </a:r>
            <a:r>
              <a:rPr dirty="0">
                <a:solidFill>
                  <a:prstClr val="black"/>
                </a:solidFill>
                <a:latin typeface="Calibri"/>
              </a:rPr>
              <a:t>, Inc. © / 2014 </a:t>
            </a:r>
            <a:r>
              <a:rPr dirty="0" err="1">
                <a:solidFill>
                  <a:prstClr val="black"/>
                </a:solidFill>
                <a:latin typeface="Calibri"/>
              </a:rPr>
              <a:t>Synacor</a:t>
            </a:r>
            <a:r>
              <a:rPr dirty="0">
                <a:solidFill>
                  <a:prstClr val="black"/>
                </a:solidFill>
                <a:latin typeface="Calibri"/>
              </a:rPr>
              <a:t>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200">
                <a:solidFill>
                  <a:schemeClr val="bg1"/>
                </a:solidFill>
                <a:latin typeface="Avenir Medium"/>
              </a:defRPr>
            </a:lvl1pPr>
          </a:lstStyle>
          <a:p>
            <a:pPr defTabSz="570586"/>
            <a:fld id="{F7751D84-9E0A-1F4F-98E8-6AB830505D9D}" type="slidenum">
              <a:rPr lang="en-US" smtClean="0">
                <a:solidFill>
                  <a:prstClr val="white"/>
                </a:solidFill>
              </a:rPr>
              <a:pPr defTabSz="57058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570586" rtl="0" eaLnBrk="1" latinLnBrk="0" hangingPunct="1">
        <a:spcBef>
          <a:spcPct val="0"/>
        </a:spcBef>
        <a:buFontTx/>
        <a:buNone/>
        <a:defRPr sz="5500" b="1" i="0" kern="1200" cap="all" baseline="0">
          <a:solidFill>
            <a:schemeClr val="bg1"/>
          </a:solidFill>
          <a:latin typeface="Avenir Next"/>
          <a:ea typeface="+mj-ea"/>
          <a:cs typeface="+mj-cs"/>
        </a:defRPr>
      </a:lvl1pPr>
    </p:titleStyle>
    <p:bodyStyle>
      <a:lvl1pPr marL="0" indent="0" algn="l" defTabSz="570586" rtl="0" eaLnBrk="1" latinLnBrk="0" hangingPunct="1">
        <a:spcBef>
          <a:spcPct val="20000"/>
        </a:spcBef>
        <a:buFontTx/>
        <a:buNone/>
        <a:defRPr sz="4000" kern="1200" baseline="0">
          <a:solidFill>
            <a:schemeClr val="bg1"/>
          </a:solidFill>
          <a:latin typeface="Avenir Medium"/>
          <a:ea typeface="+mn-ea"/>
          <a:cs typeface="+mn-cs"/>
        </a:defRPr>
      </a:lvl1pPr>
      <a:lvl2pPr marL="570586" indent="0" algn="l" defTabSz="570586" rtl="0" eaLnBrk="1" latinLnBrk="0" hangingPunct="1">
        <a:spcBef>
          <a:spcPct val="20000"/>
        </a:spcBef>
        <a:buFontTx/>
        <a:buNone/>
        <a:defRPr sz="3500" kern="1200" baseline="0">
          <a:solidFill>
            <a:schemeClr val="bg1"/>
          </a:solidFill>
          <a:latin typeface="Avenir Medium"/>
          <a:ea typeface="+mn-ea"/>
          <a:cs typeface="+mn-cs"/>
        </a:defRPr>
      </a:lvl2pPr>
      <a:lvl3pPr marL="1141171" indent="0" algn="l" defTabSz="570586" rtl="0" eaLnBrk="1" latinLnBrk="0" hangingPunct="1">
        <a:spcBef>
          <a:spcPct val="20000"/>
        </a:spcBef>
        <a:buFontTx/>
        <a:buNone/>
        <a:defRPr sz="3000" kern="1200" baseline="0">
          <a:solidFill>
            <a:schemeClr val="bg1"/>
          </a:solidFill>
          <a:latin typeface="Avenir Medium"/>
          <a:ea typeface="+mn-ea"/>
          <a:cs typeface="+mn-cs"/>
        </a:defRPr>
      </a:lvl3pPr>
      <a:lvl4pPr marL="1711757" indent="0" algn="l" defTabSz="570586" rtl="0" eaLnBrk="1" latinLnBrk="0" hangingPunct="1">
        <a:spcBef>
          <a:spcPct val="20000"/>
        </a:spcBef>
        <a:buFontTx/>
        <a:buNone/>
        <a:defRPr sz="2500" kern="1200" baseline="0">
          <a:solidFill>
            <a:schemeClr val="bg1"/>
          </a:solidFill>
          <a:latin typeface="Avenir Medium"/>
          <a:ea typeface="+mn-ea"/>
          <a:cs typeface="+mn-cs"/>
        </a:defRPr>
      </a:lvl4pPr>
      <a:lvl5pPr marL="2282342" indent="0" algn="l" defTabSz="570586" rtl="0" eaLnBrk="1" latinLnBrk="0" hangingPunct="1">
        <a:spcBef>
          <a:spcPct val="20000"/>
        </a:spcBef>
        <a:buFontTx/>
        <a:buNone/>
        <a:defRPr sz="2500" kern="1200" baseline="0">
          <a:solidFill>
            <a:schemeClr val="bg1"/>
          </a:solidFill>
          <a:latin typeface="Avenir Medium"/>
          <a:ea typeface="+mn-ea"/>
          <a:cs typeface="+mn-cs"/>
        </a:defRPr>
      </a:lvl5pPr>
      <a:lvl6pPr marL="3138221" indent="-285293" algn="l" defTabSz="5705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5705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5705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57058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5705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3" tIns="50927" rIns="101853" bIns="509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53" tIns="50927" rIns="101853" bIns="509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7"/>
            <a:ext cx="2346960" cy="413807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E5B1-C820-4356-BC05-469A057A7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7"/>
            <a:ext cx="3185160" cy="413807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7"/>
            <a:ext cx="2346960" cy="413807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8CCA-43C6-4155-9FE6-D8D7E1C367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9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10185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48" indent="-381948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50" indent="-318289" algn="l" defTabSz="1018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54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417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678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941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201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465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726" indent="-254630" algn="l" defTabSz="1018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63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23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85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047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311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573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834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096" algn="l" defTabSz="1018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76.png"/><Relationship Id="rId102" Type="http://schemas.openxmlformats.org/officeDocument/2006/relationships/image" Target="../media/image77.png"/><Relationship Id="rId103" Type="http://schemas.openxmlformats.org/officeDocument/2006/relationships/image" Target="../media/image78.png"/><Relationship Id="rId104" Type="http://schemas.openxmlformats.org/officeDocument/2006/relationships/image" Target="../media/image79.jpeg"/><Relationship Id="rId105" Type="http://schemas.openxmlformats.org/officeDocument/2006/relationships/image" Target="../media/image80.png"/><Relationship Id="rId106" Type="http://schemas.openxmlformats.org/officeDocument/2006/relationships/image" Target="../media/image81.png"/><Relationship Id="rId107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"/><Relationship Id="rId3" Type="http://schemas.openxmlformats.org/officeDocument/2006/relationships/hyperlink" Target="https://www.google.com/url?sa=i&amp;rct=j&amp;q=&amp;esrc=s&amp;source=images&amp;cd=&amp;cad=rja&amp;uact=8&amp;ved=0CAcQjRw&amp;url=https://www.paypal-community.com/t5/PayPal-Forward/Introducing-Our-New-Global-Brand-Campaign-and-New-Brand-Identity/ba-p/801348&amp;ei=MrJcVemVBsjsgwTpmoD4AQ&amp;bvm=bv.93756505,d.eXY&amp;psig=AFQjCNGIJlPd5YrDvPHkskQCresmRNIbFA&amp;ust=1432224669741031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s://www.google.com/url?sa=i&amp;rct=j&amp;q=&amp;esrc=s&amp;source=images&amp;cd=&amp;cad=rja&amp;uact=8&amp;ved=0CAcQjRw&amp;url=https://www.brightcove.com/en/company/press/logo-download&amp;ei=z7ZcVbtdip82-pGCoAg&amp;bvm=bv.93756505,d.eXY&amp;psig=AFQjCNGAEc9-N9Yjh6AdOp4jJjjL5jNDYA&amp;ust=1432225869665635" TargetMode="External"/><Relationship Id="rId6" Type="http://schemas.openxmlformats.org/officeDocument/2006/relationships/image" Target="../media/image8.gif"/><Relationship Id="rId7" Type="http://schemas.openxmlformats.org/officeDocument/2006/relationships/hyperlink" Target="https://www.google.com/url?sa=i&amp;rct=j&amp;q=&amp;esrc=s&amp;source=images&amp;cd=&amp;cad=rja&amp;uact=8&amp;ved=0CAcQjRw&amp;url=https://angel.co/vidillion&amp;ei=FvJdVdLdKNCJNpakgbAM&amp;bvm=bv.93756505,d.eXY&amp;psig=AFQjCNHtf0bVrxqYFhtyBLKwbtR_2iNaTQ&amp;ust=1432306605838939" TargetMode="External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8" Type="http://schemas.openxmlformats.org/officeDocument/2006/relationships/hyperlink" Target="http://www.google.com/url?sa=i&amp;rct=j&amp;q=&amp;esrc=s&amp;source=images&amp;cd=&amp;cad=rja&amp;uact=8&amp;ved=0CAcQjRw&amp;url=http://pulse2.com/2011/08/16/nielsen-teams-with-facebook-for-online-campaign-ratings/&amp;ei=Tq9cVeXKDMSngwTu4IGYBQ&amp;bvm=bv.93756505,d.eXY&amp;psig=AFQjCNG7m9ZNsP3EUrKTc-mpLGJ8KfWQig&amp;ust=1432223948112917" TargetMode="External"/><Relationship Id="rId109" Type="http://schemas.openxmlformats.org/officeDocument/2006/relationships/image" Target="../media/image83.png"/><Relationship Id="rId10" Type="http://schemas.openxmlformats.org/officeDocument/2006/relationships/hyperlink" Target="http://www.google.com/url?sa=i&amp;rct=j&amp;q=&amp;esrc=s&amp;source=images&amp;cd=&amp;cad=rja&amp;uact=8&amp;ved=0CAcQjRw&amp;url=http://www.logotypes101.com/free_vector_logo/31332/Gracenote&amp;ei=gG1bVeaGGszIsQTtiYGwAg&amp;bvm=bv.93564037,d.cWc&amp;psig=AFQjCNE-itHviNxQ1B0t0nh7XDGg2sbHVg&amp;ust=1432141495069556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://www.google.com/url?sa=i&amp;rct=j&amp;q=&amp;esrc=s&amp;source=images&amp;cd=&amp;cad=rja&amp;uact=8&amp;ved=0CAcQjRw&amp;url=http://cablecongress.com/201-exhibitors/&amp;ei=e5RcVeOnJ8upgwTYg4CoBQ&amp;bvm=bv.93756505,d.eXY&amp;psig=AFQjCNFR9lGzgyHXUrAvYDPn6jhzPbWwzQ&amp;ust=1432217076232521" TargetMode="External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hyperlink" Target="http://www.google.com/imgres?imgurl=http://upload.wikimedia.org/wikipedia/en/5/55/HBO_logo_1975.png&amp;imgrefurl=http://en.wikipedia.org/wiki/File:HBO_logo_1975.png&amp;h=342&amp;w=577&amp;tbnid=091lQIGuWXtvSM:&amp;zoom=1&amp;docid=MKTn5gzGWiaAoM&amp;ei=NmtbVciCLoKxsAT7ioCICQ&amp;tbm=isch&amp;ved=0CDoQMygEMAQ" TargetMode="External"/><Relationship Id="rId16" Type="http://schemas.openxmlformats.org/officeDocument/2006/relationships/image" Target="../media/image14.png"/><Relationship Id="rId17" Type="http://schemas.openxmlformats.org/officeDocument/2006/relationships/hyperlink" Target="http://www.google.com/url?sa=i&amp;rct=j&amp;q=&amp;esrc=s&amp;source=images&amp;cd=&amp;cad=rja&amp;uact=8&amp;ved=0CAMQjRw&amp;url=http://uncyclopedia.wikia.com/wiki/File:TiVo_Logo.png&amp;ei=KW9bVYmbBbbdsASs3YD4Bw&amp;bvm=bv.93564037,d.cWc&amp;psig=AFQjCNHtk0-u_yWLwV8cDc_J_vzIfK-3yw&amp;ust=1432141993149800" TargetMode="External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hyperlink" Target="http://www.google.com/url?sa=i&amp;rct=j&amp;q=&amp;esrc=s&amp;source=images&amp;cd=&amp;cad=rja&amp;uact=8&amp;ved=0CAcQjRw&amp;url=http://www.service4less.com/v2/2011/04/05/i-cant-get-google-analytics-for-mobile-to-work/google-analytics-logo&amp;ei=Y7BcVdbwB5DZgwTv1oHgCg&amp;bvm=bv.93756505,d.eXY&amp;psig=AFQjCNH2DXN4UluoghIEL6s6jfDCZKEMiQ&amp;ust=1432224225886843" TargetMode="External"/><Relationship Id="rId33" Type="http://schemas.openxmlformats.org/officeDocument/2006/relationships/image" Target="../media/image26.png"/><Relationship Id="rId34" Type="http://schemas.openxmlformats.org/officeDocument/2006/relationships/hyperlink" Target="http://www.google.com/url?sa=i&amp;rct=j&amp;q=&amp;esrc=s&amp;source=images&amp;cd=&amp;cad=rja&amp;uact=8&amp;ved=0CAcQjRw&amp;url=http://www.witbe.net/?attachment_id=2045&amp;ei=07BcVf72FoawggTItoHwDA&amp;bvm=bv.93756505,d.eXY&amp;psig=AFQjCNE6DjCoYU2X7eNFi8oQWsRFa5MzkA&amp;ust=1432224338256038" TargetMode="External"/><Relationship Id="rId35" Type="http://schemas.openxmlformats.org/officeDocument/2006/relationships/image" Target="../media/image27.png"/><Relationship Id="rId36" Type="http://schemas.openxmlformats.org/officeDocument/2006/relationships/hyperlink" Target="http://www.google.com/imgres?imgurl=http://gild.com/wp-content/uploads/2015/03/recurly-logo-large.jpg&amp;imgrefurl=https://www.gild.com/customers/recurly-case-study/&amp;h=156&amp;w=447&amp;tbnid=fbF-BBauRnBSaM:&amp;zoom=1&amp;docid=mA4XEF79m4BLYM&amp;ei=ObFcVa2wHcKzggSU3YHIAQ&amp;tbm=isch&amp;ved=0CDQQMygOMA4" TargetMode="External"/><Relationship Id="rId37" Type="http://schemas.openxmlformats.org/officeDocument/2006/relationships/image" Target="../media/image28.jpeg"/><Relationship Id="rId38" Type="http://schemas.openxmlformats.org/officeDocument/2006/relationships/hyperlink" Target="http://www.google.com/url?sa=i&amp;rct=j&amp;q=&amp;esrc=s&amp;source=images&amp;cd=&amp;cad=rja&amp;uact=8&amp;ved=0CAcQjRw&amp;url=http://www.epindebit.com/2015/03/09/greg-cornwell-joins-bluefin-payment-systems-as-chief-of-security-solutions/&amp;ei=hbJcVcf3OcykgwTEloHQAw&amp;bvm=bv.93756505,d.eXY&amp;psig=AFQjCNG1t5j8SOf9q5xxfGspqQnLoNh8gw&amp;ust=1432224772845614" TargetMode="External"/><Relationship Id="rId39" Type="http://schemas.openxmlformats.org/officeDocument/2006/relationships/image" Target="../media/image29.jpeg"/><Relationship Id="rId50" Type="http://schemas.openxmlformats.org/officeDocument/2006/relationships/image" Target="../media/image36.jpg"/><Relationship Id="rId51" Type="http://schemas.openxmlformats.org/officeDocument/2006/relationships/image" Target="../media/image37.gif"/><Relationship Id="rId52" Type="http://schemas.openxmlformats.org/officeDocument/2006/relationships/image" Target="../media/image38.png"/><Relationship Id="rId53" Type="http://schemas.openxmlformats.org/officeDocument/2006/relationships/image" Target="../media/image39.jpg"/><Relationship Id="rId54" Type="http://schemas.openxmlformats.org/officeDocument/2006/relationships/image" Target="../media/image40.jpeg"/><Relationship Id="rId55" Type="http://schemas.openxmlformats.org/officeDocument/2006/relationships/image" Target="../media/image41.jpg"/><Relationship Id="rId56" Type="http://schemas.openxmlformats.org/officeDocument/2006/relationships/hyperlink" Target="http://www.google.com/url?sa=i&amp;rct=j&amp;q=&amp;esrc=s&amp;source=images&amp;cd=&amp;cad=rja&amp;uact=8&amp;ved=0CAcQjRw&amp;url=http://www.previewnetworks.com/blog/tag/google-tv/&amp;ei=KO5dVf26J8igNqz0gbAO&amp;bvm=bv.93756505,d.eXY&amp;psig=AFQjCNETncBemDruHclQ-vOST2dvu2x46Q&amp;ust=1432305568906846" TargetMode="External"/><Relationship Id="rId57" Type="http://schemas.openxmlformats.org/officeDocument/2006/relationships/image" Target="../media/image42.jpeg"/><Relationship Id="rId58" Type="http://schemas.openxmlformats.org/officeDocument/2006/relationships/hyperlink" Target="http://www.google.com/url?sa=i&amp;rct=j&amp;q=&amp;esrc=s&amp;source=images&amp;cd=&amp;cad=rja&amp;uact=8&amp;ved=0CAcQjRw&amp;url=http://latam.tvconnectevent.com/exhibitor/irdeto/&amp;ei=HOFdVb_NMO6HsQSJ3oOYCg&amp;bvm=bv.93990622,d.cWc&amp;psig=AFQjCNHQEYFBuhEUjXZtzkWQHMUT063Sng&amp;ust=1432302219569505" TargetMode="External"/><Relationship Id="rId59" Type="http://schemas.openxmlformats.org/officeDocument/2006/relationships/image" Target="../media/image43.jpeg"/><Relationship Id="rId70" Type="http://schemas.openxmlformats.org/officeDocument/2006/relationships/image" Target="../media/image50.png"/><Relationship Id="rId71" Type="http://schemas.openxmlformats.org/officeDocument/2006/relationships/image" Target="../media/image51.png"/><Relationship Id="rId72" Type="http://schemas.openxmlformats.org/officeDocument/2006/relationships/hyperlink" Target="http://www.google.com/url?sa=i&amp;rct=j&amp;q=&amp;esrc=s&amp;source=images&amp;cd=&amp;ved=0CAMQjRw&amp;url=http://www.all3tv.com/&amp;ei=iexdVYm_OIKxsATW84C4Dg&amp;bvm=bv.93990622,d.cWc&amp;psig=AFQjCNHI4epb5sV539hvZtNX6rR4_QVo2g&amp;ust=1432305161980808" TargetMode="External"/><Relationship Id="rId73" Type="http://schemas.openxmlformats.org/officeDocument/2006/relationships/image" Target="../media/image52.jpeg"/><Relationship Id="rId74" Type="http://schemas.openxmlformats.org/officeDocument/2006/relationships/hyperlink" Target="http://www.google.com/url?sa=i&amp;rct=j&amp;q=&amp;esrc=s&amp;source=images&amp;cd=&amp;cad=rja&amp;uact=8&amp;ved=0CAcQjRw&amp;url=http://logos.wikia.com/wiki/LG_Electronics&amp;ei=yvVdVfSqD8KZgwS84oG4Dw&amp;bvm=bv.93756505,d.eXY&amp;psig=AFQjCNFTnJecYK_Zhj0GMWNDotxQ8eRvxg&amp;ust=1432307528660629" TargetMode="External"/><Relationship Id="rId75" Type="http://schemas.openxmlformats.org/officeDocument/2006/relationships/image" Target="../media/image53.jpeg"/><Relationship Id="rId76" Type="http://schemas.openxmlformats.org/officeDocument/2006/relationships/hyperlink" Target="http://www.google.com/url?sa=i&amp;rct=j&amp;q=&amp;esrc=s&amp;source=images&amp;cd=&amp;cad=rja&amp;uact=8&amp;ved=0CAcQjRw&amp;url=http://www.theinquirer.net/inquirer/news/2379036/android-hits-836-percent-marketshare-while-ios-windows-and-blackberry-slide&amp;ei=6PxdVbe9KsSjNqL0gKgP&amp;bvm=bv.93756505,d.eXY&amp;psig=AFQjCNHSLtPxtKyQ2dkaSCR54SaoAvUyPw&amp;ust=1432309351568678" TargetMode="External"/><Relationship Id="rId77" Type="http://schemas.openxmlformats.org/officeDocument/2006/relationships/image" Target="../media/image54.jpeg"/><Relationship Id="rId78" Type="http://schemas.openxmlformats.org/officeDocument/2006/relationships/hyperlink" Target="http://www.google.com/url?sa=i&amp;rct=j&amp;q=&amp;esrc=s&amp;source=images&amp;cd=&amp;cad=rja&amp;uact=8&amp;ved=0CAcQjRw&amp;url=http://logos.wikia.com/wiki/PlayStation_(console)&amp;ei=RP1dVY_hAYGLNvrOgEg&amp;bvm=bv.93756505,d.eXY&amp;psig=AFQjCNHWijEP2QXOWmYJFSqQshE4POu0MA&amp;ust=1432309439146092" TargetMode="External"/><Relationship Id="rId79" Type="http://schemas.openxmlformats.org/officeDocument/2006/relationships/image" Target="../media/image55.png"/><Relationship Id="rId110" Type="http://schemas.openxmlformats.org/officeDocument/2006/relationships/image" Target="../media/image84.png"/><Relationship Id="rId90" Type="http://schemas.openxmlformats.org/officeDocument/2006/relationships/image" Target="../media/image65.png"/><Relationship Id="rId91" Type="http://schemas.openxmlformats.org/officeDocument/2006/relationships/image" Target="../media/image66.png"/><Relationship Id="rId92" Type="http://schemas.openxmlformats.org/officeDocument/2006/relationships/image" Target="../media/image67.png"/><Relationship Id="rId93" Type="http://schemas.openxmlformats.org/officeDocument/2006/relationships/image" Target="../media/image68.png"/><Relationship Id="rId94" Type="http://schemas.openxmlformats.org/officeDocument/2006/relationships/image" Target="../media/image69.png"/><Relationship Id="rId95" Type="http://schemas.openxmlformats.org/officeDocument/2006/relationships/image" Target="../media/image70.png"/><Relationship Id="rId96" Type="http://schemas.openxmlformats.org/officeDocument/2006/relationships/image" Target="../media/image71.png"/><Relationship Id="rId97" Type="http://schemas.openxmlformats.org/officeDocument/2006/relationships/image" Target="../media/image72.png"/><Relationship Id="rId98" Type="http://schemas.openxmlformats.org/officeDocument/2006/relationships/image" Target="../media/image73.png"/><Relationship Id="rId99" Type="http://schemas.openxmlformats.org/officeDocument/2006/relationships/image" Target="../media/image74.png"/><Relationship Id="rId111" Type="http://schemas.openxmlformats.org/officeDocument/2006/relationships/image" Target="../media/image85.png"/><Relationship Id="rId112" Type="http://schemas.openxmlformats.org/officeDocument/2006/relationships/image" Target="../media/image86.png"/><Relationship Id="rId113" Type="http://schemas.openxmlformats.org/officeDocument/2006/relationships/image" Target="../media/image87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hyperlink" Target="http://www.google.com/url?sa=i&amp;rct=j&amp;q=&amp;esrc=s&amp;source=images&amp;cd=&amp;cad=rja&amp;uact=8&amp;ved=0CAcQjRw&amp;url=http://pixshark.com/imdb-app-logo-png.htm&amp;ei=d49cVcW4IpL8gwTo-IDgAQ&amp;bvm=bv.93756505,d.eXY&amp;psig=AFQjCNEgw-vJLwmFSPm0_EtzBWrO3hJ4_Q&amp;ust=1432215798293860" TargetMode="External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hyperlink" Target="http://www.google.com/imgres?imgurl=https://mango.blender.org/wp-content/uploads/2013/03/Rovi_Logo_Hero_White_RGB.jpg&amp;imgrefurl=https://mango.blender.org/production/new-premium-sponsor-rovi-corporation/&amp;h=171&amp;w=250&amp;tbnid=mjs-r7oW9xLokM:&amp;zoom=1&amp;docid=wUnCMtKB7W09lM&amp;ei=vpFcVcu0C4eYgwStnYDABg&amp;tbm=isch&amp;ved=0CBAQMygMMAw4ZA" TargetMode="External"/><Relationship Id="rId26" Type="http://schemas.openxmlformats.org/officeDocument/2006/relationships/image" Target="../media/image21.jpeg"/><Relationship Id="rId27" Type="http://schemas.openxmlformats.org/officeDocument/2006/relationships/image" Target="../media/image22.png"/><Relationship Id="rId28" Type="http://schemas.openxmlformats.org/officeDocument/2006/relationships/hyperlink" Target="http://www.google.com/url?sa=i&amp;rct=j&amp;q=&amp;esrc=s&amp;source=images&amp;cd=&amp;cad=rja&amp;uact=8&amp;ved=0CAcQjRw&amp;url=http://looneytunes.wikia.com/wiki/File:Nbc-logo.png&amp;ei=OGxbVY-qDbOasQSwnIGoBA&amp;bvm=bv.93564037,d.cWc&amp;psig=AFQjCNG536oWqNyxVB29VZ8cK2f29LIH4A&amp;ust=1432141232619263" TargetMode="External"/><Relationship Id="rId29" Type="http://schemas.openxmlformats.org/officeDocument/2006/relationships/image" Target="../media/image23.png"/><Relationship Id="rId40" Type="http://schemas.openxmlformats.org/officeDocument/2006/relationships/image" Target="../media/image30.png"/><Relationship Id="rId41" Type="http://schemas.openxmlformats.org/officeDocument/2006/relationships/hyperlink" Target="http://www.google.com/imgres?imgurl=http://www.yume.com/sites/all/themes/yume/images/yumelogos/JPG/YuMe_Logo_OverLight_RGB.jpg&amp;imgrefurl=http://www.yume.com/news/logos&amp;h=429&amp;w=1152&amp;tbnid=gulpp2tlwaZAjM:&amp;zoom=1&amp;docid=gGZHZSxpL67FxM&amp;ei=ybJcVdvUM4SlgwTBtYDADQ&amp;tbm=isch&amp;ved=0CJUBEDMoWTBZ" TargetMode="External"/><Relationship Id="rId42" Type="http://schemas.openxmlformats.org/officeDocument/2006/relationships/image" Target="../media/image31.png"/><Relationship Id="rId43" Type="http://schemas.openxmlformats.org/officeDocument/2006/relationships/hyperlink" Target="http://www.google.com/url?sa=i&amp;rct=j&amp;q=&amp;esrc=s&amp;source=images&amp;cd=&amp;cad=rja&amp;uact=8&amp;ved=0CAcQjRw&amp;url=http://www.prepaidreviews.com/blog/news/cablevision-launches-wifi-only-service-in-feb-0127/&amp;ei=OrNcVbSCAca_ggTtmoGYBA&amp;bvm=bv.93756505,d.eXY&amp;psig=AFQjCNG79s3tz1tYajLQYpsPOda_dGOEHQ&amp;ust=1432224937485635" TargetMode="External"/><Relationship Id="rId44" Type="http://schemas.openxmlformats.org/officeDocument/2006/relationships/image" Target="../media/image32.png"/><Relationship Id="rId45" Type="http://schemas.openxmlformats.org/officeDocument/2006/relationships/hyperlink" Target="http://www.google.com/url?sa=i&amp;rct=j&amp;q=&amp;esrc=s&amp;source=images&amp;cd=&amp;cad=rja&amp;uact=8&amp;ved=0CAcQjRw&amp;url=http://benchmarketing.com.au/?attachment_id=166&amp;ei=O7RcVf_iKZPggwS65oHgDw&amp;bvm=bv.93756505,d.eXY&amp;psig=AFQjCNE8aLioO6ahbzrAxwqYiH_iBqnTZQ&amp;ust=1432225181448629" TargetMode="External"/><Relationship Id="rId46" Type="http://schemas.openxmlformats.org/officeDocument/2006/relationships/image" Target="../media/image33.jpeg"/><Relationship Id="rId47" Type="http://schemas.openxmlformats.org/officeDocument/2006/relationships/hyperlink" Target="https://www.google.com/url?sa=i&amp;rct=j&amp;q=&amp;esrc=s&amp;source=images&amp;cd=&amp;cad=rja&amp;uact=8&amp;ved=0CAcQjRw&amp;url=https://www.abine.com/blog/2012/bluekai/&amp;ei=7rRcVZvqDoyaNpuXgNAK&amp;bvm=bv.93756505,d.eXY&amp;psig=AFQjCNF0EMT1CNbi26DAcZOr4RDEyEF1VA&amp;ust=1432225387585475" TargetMode="External"/><Relationship Id="rId48" Type="http://schemas.openxmlformats.org/officeDocument/2006/relationships/image" Target="../media/image34.gif"/><Relationship Id="rId49" Type="http://schemas.openxmlformats.org/officeDocument/2006/relationships/image" Target="../media/image35.gif"/><Relationship Id="rId60" Type="http://schemas.openxmlformats.org/officeDocument/2006/relationships/image" Target="../media/image44.png"/><Relationship Id="rId61" Type="http://schemas.openxmlformats.org/officeDocument/2006/relationships/hyperlink" Target="http://www.google.com/url?sa=i&amp;rct=j&amp;q=&amp;esrc=s&amp;source=images&amp;cd=&amp;cad=rja&amp;uact=8&amp;ved=0CAcQjRw&amp;url=http://www.civolution.com/&amp;ei=--9dVZK5OsafgwSgnYPADg&amp;psig=AFQjCNHBM9A5hJ6w9_a-rsGAlp97kuUgFg&amp;ust=1432306029595971" TargetMode="External"/><Relationship Id="rId62" Type="http://schemas.openxmlformats.org/officeDocument/2006/relationships/image" Target="../media/image45.png"/><Relationship Id="rId63" Type="http://schemas.openxmlformats.org/officeDocument/2006/relationships/image" Target="../media/image46.jpeg"/><Relationship Id="rId64" Type="http://schemas.openxmlformats.org/officeDocument/2006/relationships/hyperlink" Target="http://www.google.com/url?sa=i&amp;rct=j&amp;q=&amp;esrc=s&amp;source=images&amp;cd=&amp;cad=rja&amp;uact=8&amp;ved=0CAcQjRw&amp;url=http://www.americanbankingnews.com/2015/05/19/limelight-networks-llnw-investment-analysts-recent-ratings-changes/&amp;ei=ovBdVciqDMfCggTZ6oHQDA&amp;bvm=bv.93756505,d.eXY&amp;psig=AFQjCNHkHT9K_e31KX_lW8OMV9SKgHcf-g&amp;ust=1432306201269867" TargetMode="External"/><Relationship Id="rId65" Type="http://schemas.openxmlformats.org/officeDocument/2006/relationships/image" Target="../media/image47.png"/><Relationship Id="rId66" Type="http://schemas.openxmlformats.org/officeDocument/2006/relationships/hyperlink" Target="http://www.google.com/url?sa=i&amp;rct=j&amp;q=&amp;esrc=s&amp;source=images&amp;cd=&amp;cad=rja&amp;uact=8&amp;ved=0CAcQjRw&amp;url=http://commons.wikimedia.org/wiki/File:EdgeCast_logo.png&amp;ei=JPFdVajEL4PDggS_moGoDA&amp;bvm=bv.93756505,d.eXY&amp;psig=AFQjCNH-4pB741Qh_Sz4VP6TeCyKEzbexA&amp;ust=1432306314700728" TargetMode="External"/><Relationship Id="rId67" Type="http://schemas.openxmlformats.org/officeDocument/2006/relationships/image" Target="../media/image48.png"/><Relationship Id="rId68" Type="http://schemas.openxmlformats.org/officeDocument/2006/relationships/hyperlink" Target="http://www.google.com/url?sa=i&amp;rct=j&amp;q=&amp;esrc=s&amp;source=images&amp;cd=&amp;cad=rja&amp;uact=8&amp;ved=0CAcQjRw&amp;url=http://www.intelsat.com/&amp;ei=zvFdVc2qPMaXNrivgbAL&amp;bvm=bv.93756505,d.eXY&amp;psig=AFQjCNG77pSjGcR957UxKYPmS9yy6c-QhA&amp;ust=1432306504902022" TargetMode="External"/><Relationship Id="rId69" Type="http://schemas.openxmlformats.org/officeDocument/2006/relationships/image" Target="../media/image49.png"/><Relationship Id="rId100" Type="http://schemas.openxmlformats.org/officeDocument/2006/relationships/image" Target="../media/image75.png"/><Relationship Id="rId80" Type="http://schemas.openxmlformats.org/officeDocument/2006/relationships/hyperlink" Target="http://www.google.com/url?sa=i&amp;rct=j&amp;q=&amp;esrc=s&amp;source=images&amp;cd=&amp;cad=rja&amp;uact=8&amp;ved=0CAcQjRw&amp;url=http://www.pocketmeta.com/ios-dominates-online-mobile-holiday-sales-17558/&amp;ei=Kv5dVYOzAsjCggTH3oCQDw&amp;bvm=bv.93756505,d.eXY&amp;psig=AFQjCNE1nkzVdAdXMpx2EsnPPaQB9n0aKg&amp;ust=1432309651632985" TargetMode="External"/><Relationship Id="rId81" Type="http://schemas.openxmlformats.org/officeDocument/2006/relationships/image" Target="../media/image56.png"/><Relationship Id="rId82" Type="http://schemas.openxmlformats.org/officeDocument/2006/relationships/image" Target="../media/image57.png"/><Relationship Id="rId83" Type="http://schemas.openxmlformats.org/officeDocument/2006/relationships/image" Target="../media/image58.png"/><Relationship Id="rId84" Type="http://schemas.openxmlformats.org/officeDocument/2006/relationships/image" Target="../media/image59.jpeg"/><Relationship Id="rId85" Type="http://schemas.openxmlformats.org/officeDocument/2006/relationships/image" Target="../media/image60.jpeg"/><Relationship Id="rId86" Type="http://schemas.openxmlformats.org/officeDocument/2006/relationships/image" Target="../media/image61.png"/><Relationship Id="rId87" Type="http://schemas.openxmlformats.org/officeDocument/2006/relationships/image" Target="../media/image62.png"/><Relationship Id="rId88" Type="http://schemas.openxmlformats.org/officeDocument/2006/relationships/image" Target="../media/image63.png"/><Relationship Id="rId8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6" y="-2"/>
            <a:ext cx="10067686" cy="77724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503043"/>
            <a:ext cx="8549640" cy="1176046"/>
          </a:xfrm>
        </p:spPr>
        <p:txBody>
          <a:bodyPr/>
          <a:lstStyle/>
          <a:p>
            <a:pPr algn="ctr"/>
            <a:r>
              <a:rPr lang="en-US" sz="5000" dirty="0"/>
              <a:t>How to Build a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Robust </a:t>
            </a:r>
            <a:r>
              <a:rPr lang="en-US" sz="5000" dirty="0"/>
              <a:t>and Profitable OTT Ecosystem</a:t>
            </a:r>
          </a:p>
        </p:txBody>
      </p:sp>
    </p:spTree>
    <p:extLst>
      <p:ext uri="{BB962C8B-B14F-4D97-AF65-F5344CB8AC3E}">
        <p14:creationId xmlns:p14="http://schemas.microsoft.com/office/powerpoint/2010/main" val="10460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86" y="395384"/>
            <a:ext cx="2450592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Content Provider</a:t>
            </a: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9" name="Picture 68" descr="Visual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95" y="6705600"/>
            <a:ext cx="1426210" cy="457200"/>
          </a:xfrm>
          <a:prstGeom prst="rect">
            <a:avLst/>
          </a:prstGeom>
        </p:spPr>
      </p:pic>
      <p:pic>
        <p:nvPicPr>
          <p:cNvPr id="51" name="irc_mi" descr="https://www.paypal-community.com/t5/image/serverpage/image-id/9746i75DC5F107FA3FA94?v=mpbl-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95" y="6690360"/>
            <a:ext cx="1407583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irc_mi" descr="http://img.brightcove.com/logo-download-1-new-2012.gif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78" y="2133600"/>
            <a:ext cx="163210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https://encrypted-tbn2.gstatic.com/images?q=tbn:ANd9GcTwXH8ZqPIihrdIfeKiki3ua3yoPPdaobvHHfXEmuQ5Hpv4A3Ad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62" y="1600200"/>
            <a:ext cx="1133475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5605"/>
          <a:stretch/>
        </p:blipFill>
        <p:spPr>
          <a:xfrm>
            <a:off x="5694448" y="5029200"/>
            <a:ext cx="1925552" cy="457200"/>
          </a:xfrm>
          <a:prstGeom prst="rect">
            <a:avLst/>
          </a:prstGeom>
        </p:spPr>
      </p:pic>
      <p:pic>
        <p:nvPicPr>
          <p:cNvPr id="22" name="irc_mi" descr="http://www.logotypes101.com/logos/182/6D6F6DFF72AC59EE7769EBF0D1050693/Gracenote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9" y="4492752"/>
            <a:ext cx="1188720" cy="145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rc_mi" descr="http://cablecongress.com/wp-content/uploads/cablecongress/776-248x92-new_think_analytics_logo.jp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45" y="1264920"/>
            <a:ext cx="173355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224" y="1524000"/>
            <a:ext cx="869950" cy="59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86" y="29273"/>
            <a:ext cx="9891522" cy="362110"/>
          </a:xfr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OTT Ecosystem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630" y="395384"/>
            <a:ext cx="2468880" cy="384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Personalization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5747" y="394296"/>
            <a:ext cx="2530806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Advertising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0022" y="395291"/>
            <a:ext cx="2471086" cy="384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Delivery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98" y="3582552"/>
            <a:ext cx="2438401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Metadata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699" y="2662343"/>
            <a:ext cx="2468880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Identity Management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9700" y="4237578"/>
            <a:ext cx="2476046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Analytics/Monitoring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2264" y="6401952"/>
            <a:ext cx="2468880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Payment/Billing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1677" y="1844040"/>
            <a:ext cx="2538344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Content Management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7536" y="4039752"/>
            <a:ext cx="2522485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Transcoding/Packaging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625" y="5716152"/>
            <a:ext cx="2534927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DRM/</a:t>
            </a:r>
            <a:r>
              <a:rPr lang="en-US" sz="1800" b="1" dirty="0" err="1" smtClean="0">
                <a:solidFill>
                  <a:prstClr val="white"/>
                </a:solidFill>
                <a:latin typeface="Calibri"/>
              </a:rPr>
              <a:t>WaterMarking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553" y="2133600"/>
            <a:ext cx="2468880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Streaming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5003" y="4495800"/>
            <a:ext cx="2468880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Devices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6553" y="6173352"/>
            <a:ext cx="2468880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App/Video Player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 descr="Image result for hbo logo png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30428" cy="37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rc_ilrp_mut" descr="https://encrypted-tbn3.gstatic.com/images?q=tbn:ANd9GcSYj2uNPiqoa_y26ObH4UDnN-0Hqd3T1g8DYl4sTtnDZBOASnrR312ycI4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8" y="1499282"/>
            <a:ext cx="32985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NOGGIN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3783"/>
            <a:ext cx="731520" cy="61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2548" y="3048000"/>
            <a:ext cx="1049020" cy="444500"/>
          </a:xfrm>
          <a:prstGeom prst="rect">
            <a:avLst/>
          </a:prstGeom>
        </p:spPr>
      </p:pic>
      <p:pic>
        <p:nvPicPr>
          <p:cNvPr id="31" name="Picture 30" descr="https://www.youtube.com/yt/brand/media/image/YouTube-logo-full_color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31549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rc_mi" descr="http://static.wixstatic.com/media/19ccf7_512de0159a50cce82eec9101ff25c770.png">
            <a:hlinkClick r:id="rId22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81" y="4026408"/>
            <a:ext cx="965327" cy="62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2400" y="4035552"/>
            <a:ext cx="1206659" cy="457200"/>
          </a:xfrm>
          <a:prstGeom prst="rect">
            <a:avLst/>
          </a:prstGeom>
        </p:spPr>
      </p:pic>
      <p:pic>
        <p:nvPicPr>
          <p:cNvPr id="37" name="Picture 36" descr="Image result for rovi corp logo">
            <a:hlinkClick r:id="rId25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26" y="4648200"/>
            <a:ext cx="65407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7"/>
          <a:stretch>
            <a:fillRect/>
          </a:stretch>
        </p:blipFill>
        <p:spPr>
          <a:xfrm>
            <a:off x="843661" y="5334000"/>
            <a:ext cx="1518539" cy="424603"/>
          </a:xfrm>
          <a:prstGeom prst="rect">
            <a:avLst/>
          </a:prstGeom>
        </p:spPr>
      </p:pic>
      <p:pic>
        <p:nvPicPr>
          <p:cNvPr id="19" name="irc_mi" descr="http://vignette2.wikia.nocookie.net/looneytunes/images/8/8d/Nbc-logo.png/revision/latest?cb=20140514214855">
            <a:hlinkClick r:id="rId28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2" y="822960"/>
            <a:ext cx="56859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30"/>
          <a:stretch>
            <a:fillRect/>
          </a:stretch>
        </p:blipFill>
        <p:spPr>
          <a:xfrm>
            <a:off x="2621280" y="2286000"/>
            <a:ext cx="1645920" cy="3657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93120" y="3048000"/>
            <a:ext cx="1371600" cy="457200"/>
          </a:xfrm>
          <a:prstGeom prst="rect">
            <a:avLst/>
          </a:prstGeom>
        </p:spPr>
      </p:pic>
      <p:pic>
        <p:nvPicPr>
          <p:cNvPr id="48" name="Picture 47" descr="http://www.service4less.com/v2/wp-content/uploads/2011/04/google-analytics-logo.png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145759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rc_mi" descr="http://www.witbe.net/wp-content/uploads/2013/12/WitbeLogo350.png">
            <a:hlinkClick r:id="rId34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35880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Image result for RECURLY LOGO">
            <a:hlinkClick r:id="rId36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78" y="6871890"/>
            <a:ext cx="78867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https://encrypted-tbn0.gstatic.com/images?q=tbn:ANd9GcTT1oFh0CKuGQSZbczcfUugRsU2IF9fR8z_GOwfW3MDn_bnSj1joA">
            <a:hlinkClick r:id="rId38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02" y="7147560"/>
            <a:ext cx="1338072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66" y="3703320"/>
            <a:ext cx="89403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Image result for yume logo">
            <a:hlinkClick r:id="rId41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68680"/>
            <a:ext cx="73342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http://www.prepaidreviews.com/blog/wp-content/uploads/2015/01/freewheel-logo.png">
            <a:hlinkClick r:id="rId43"/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8" y="1219200"/>
            <a:ext cx="107518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rc_mi" descr="http://benchmarketing.com.au/wp-content/uploads/2014/03/doubleclick-logo.jpg">
            <a:hlinkClick r:id="rId45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53440"/>
            <a:ext cx="122885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rc_mi" descr="https://d3nsxkvkfprphq.cloudfront.net/blog/wp-content/uploads/2012/09/bluekai.gif?e835a1">
            <a:hlinkClick r:id="rId47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0" y="1520975"/>
            <a:ext cx="106299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 descr="envivio logo.jpg.gif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02" y="4724400"/>
            <a:ext cx="1069340" cy="457200"/>
          </a:xfrm>
          <a:prstGeom prst="rect">
            <a:avLst/>
          </a:prstGeom>
        </p:spPr>
      </p:pic>
      <p:pic>
        <p:nvPicPr>
          <p:cNvPr id="64" name="Picture 63" descr="Adobe.jp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12" y="3459480"/>
            <a:ext cx="955548" cy="274320"/>
          </a:xfrm>
          <a:prstGeom prst="rect">
            <a:avLst/>
          </a:prstGeom>
        </p:spPr>
      </p:pic>
      <p:pic>
        <p:nvPicPr>
          <p:cNvPr id="65" name="Picture 64" descr="Cerify_logo.gif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49" y="4495800"/>
            <a:ext cx="1197865" cy="4572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019352" y="4434840"/>
            <a:ext cx="1047750" cy="365760"/>
          </a:xfrm>
          <a:prstGeom prst="rect">
            <a:avLst/>
          </a:prstGeom>
        </p:spPr>
      </p:pic>
      <p:pic>
        <p:nvPicPr>
          <p:cNvPr id="67" name="Picture 66" descr="ComcastViper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997700"/>
            <a:ext cx="762000" cy="241300"/>
          </a:xfrm>
          <a:prstGeom prst="rect">
            <a:avLst/>
          </a:prstGeom>
        </p:spPr>
      </p:pic>
      <p:pic>
        <p:nvPicPr>
          <p:cNvPr id="68" name="Picture 67" descr="jwplayer.jpeg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7254240"/>
            <a:ext cx="1029043" cy="365760"/>
          </a:xfrm>
          <a:prstGeom prst="rect">
            <a:avLst/>
          </a:prstGeom>
        </p:spPr>
      </p:pic>
      <p:pic>
        <p:nvPicPr>
          <p:cNvPr id="72" name="Picture 71" descr="Adobe.jp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10" y="7391400"/>
            <a:ext cx="955548" cy="274320"/>
          </a:xfrm>
          <a:prstGeom prst="rect">
            <a:avLst/>
          </a:prstGeom>
        </p:spPr>
      </p:pic>
      <p:pic>
        <p:nvPicPr>
          <p:cNvPr id="73" name="Picture 72" descr="PlayReady.jpg"/>
          <p:cNvPicPr/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6" y="6477000"/>
            <a:ext cx="1060450" cy="474980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77" y="1828800"/>
            <a:ext cx="89403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rc_mi" descr="http://previewnetworks.com/blog/wp-content/uploads/2010/12/google-widevine.jpg">
            <a:hlinkClick r:id="rId56"/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86391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rc_mi" descr="http://latam.tvconnectevent.com/wp-content/uploads/6021-248x92-irdeto.jpg">
            <a:hlinkClick r:id="rId58"/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70760"/>
            <a:ext cx="9906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407510" y="6126480"/>
            <a:ext cx="1602890" cy="274320"/>
          </a:xfrm>
          <a:prstGeom prst="rect">
            <a:avLst/>
          </a:prstGeom>
        </p:spPr>
      </p:pic>
      <p:pic>
        <p:nvPicPr>
          <p:cNvPr id="79" name="irc_mi" descr="http://www.civolution.com/wp-content/themes/civ_rmg/media/images/civolution_logo.png">
            <a:hlinkClick r:id="rId61"/>
          </p:cNvPr>
          <p:cNvPicPr/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010400"/>
            <a:ext cx="1645920" cy="3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28" y="792480"/>
            <a:ext cx="1060450" cy="502920"/>
          </a:xfrm>
          <a:prstGeom prst="rect">
            <a:avLst/>
          </a:prstGeom>
        </p:spPr>
      </p:pic>
      <p:pic>
        <p:nvPicPr>
          <p:cNvPr id="81" name="Picture 80" descr="http://www.americanbankingnews.com/logos/limelight-networks-logo.png">
            <a:hlinkClick r:id="rId64"/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0" y="1295400"/>
            <a:ext cx="139383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irc_mi" descr="http://upload.wikimedia.org/wikipedia/commons/9/9b/EdgeCast_logo.png">
            <a:hlinkClick r:id="rId66"/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61" y="1630680"/>
            <a:ext cx="1227296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rc_mi" descr="http://www.intelsat.com/wp-content/themes/intelsat/images/intelsat-logo.png">
            <a:hlinkClick r:id="rId68"/>
          </p:cNvPr>
          <p:cNvPicPr/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13893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70"/>
          <a:stretch>
            <a:fillRect/>
          </a:stretch>
        </p:blipFill>
        <p:spPr>
          <a:xfrm>
            <a:off x="9217660" y="4953000"/>
            <a:ext cx="612140" cy="4572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620000" y="5791200"/>
            <a:ext cx="499110" cy="274320"/>
          </a:xfrm>
          <a:prstGeom prst="rect">
            <a:avLst/>
          </a:prstGeom>
        </p:spPr>
      </p:pic>
      <p:pic>
        <p:nvPicPr>
          <p:cNvPr id="96" name="irc_ilrp_mut" descr="https://encrypted-tbn3.gstatic.com/images?q=tbn:ANd9GcSYj2uNPiqoa_y26ObH4UDnN-0Hqd3T1g8DYl4sTtnDZBOASnrR312ycI4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168" y="5410200"/>
            <a:ext cx="384832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rc_ilrp_mut" descr="https://encrypted-tbn1.gstatic.com/images?q=tbn:ANd9GcS4jYlM9N-XO-CY0JMvNsOuWLUqo3kWbyJPTNu87FnCsxp30_8h9le0IJg">
            <a:hlinkClick r:id="rId72"/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13" y="838200"/>
            <a:ext cx="91466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http://img1.wikia.nocookie.net/__cb20140216125854/logopedia/images/3/3a/LG_LOGO_NEW.jpg">
            <a:hlinkClick r:id="rId74"/>
          </p:cNvPr>
          <p:cNvPicPr/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0"/>
            <a:ext cx="101473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586" y="400332"/>
            <a:ext cx="2420113" cy="72851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631" y="400331"/>
            <a:ext cx="2465995" cy="72749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5745" y="395384"/>
            <a:ext cx="2524276" cy="72901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16553" y="391383"/>
            <a:ext cx="2468880" cy="72877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0" name="irc_mi" descr="http://www.theinquirer.net/IMG/331/193331/google-android-logo-green-black.jpg">
            <a:hlinkClick r:id="rId76"/>
          </p:cNvPr>
          <p:cNvPicPr>
            <a:picLocks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65" y="4892040"/>
            <a:ext cx="54864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irc_mi" descr="http://img1.wikia.nocookie.net/__cb20150320210257/logopedia/images/f/fa/Logo-PSX.png">
            <a:hlinkClick r:id="rId78"/>
          </p:cNvPr>
          <p:cNvPicPr/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48450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http://www.pocketmeta.com/wp-content/uploads/2014/12/iOS-Logo.png">
            <a:hlinkClick r:id="rId80"/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07280"/>
            <a:ext cx="541496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ribune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88002"/>
            <a:ext cx="1120775" cy="361950"/>
          </a:xfrm>
          <a:prstGeom prst="rect">
            <a:avLst/>
          </a:prstGeom>
        </p:spPr>
      </p:pic>
      <p:pic>
        <p:nvPicPr>
          <p:cNvPr id="24" name="Picture 23" descr="sling.png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90" y="1524000"/>
            <a:ext cx="905510" cy="476123"/>
          </a:xfrm>
          <a:prstGeom prst="rect">
            <a:avLst/>
          </a:prstGeom>
        </p:spPr>
      </p:pic>
      <p:pic>
        <p:nvPicPr>
          <p:cNvPr id="25" name="Picture 24" descr="cropped-mpeg-dashpg_logo_light_rgb-5.jpeg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617470"/>
            <a:ext cx="1028700" cy="365760"/>
          </a:xfrm>
          <a:prstGeom prst="rect">
            <a:avLst/>
          </a:prstGeom>
        </p:spPr>
      </p:pic>
      <p:pic>
        <p:nvPicPr>
          <p:cNvPr id="42" name="Picture 41" descr="images.jpeg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76800"/>
            <a:ext cx="1397000" cy="431800"/>
          </a:xfrm>
          <a:prstGeom prst="rect">
            <a:avLst/>
          </a:prstGeom>
        </p:spPr>
      </p:pic>
      <p:pic>
        <p:nvPicPr>
          <p:cNvPr id="43" name="Picture 42" descr="beamr.png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56225"/>
            <a:ext cx="1409700" cy="358775"/>
          </a:xfrm>
          <a:prstGeom prst="rect">
            <a:avLst/>
          </a:prstGeom>
        </p:spPr>
      </p:pic>
      <p:pic>
        <p:nvPicPr>
          <p:cNvPr id="93" name="Picture 92" descr="Screen Shot 2013-06-21 at 8.23.13 AM.png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32380"/>
            <a:ext cx="723900" cy="679450"/>
          </a:xfrm>
          <a:prstGeom prst="rect">
            <a:avLst/>
          </a:prstGeom>
        </p:spPr>
      </p:pic>
      <p:pic>
        <p:nvPicPr>
          <p:cNvPr id="99" name="Picture 98" descr="Screen Shot 2013-06-26 at 8.48.33 AM.png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95" y="2514600"/>
            <a:ext cx="611505" cy="697230"/>
          </a:xfrm>
          <a:prstGeom prst="rect">
            <a:avLst/>
          </a:prstGeom>
        </p:spPr>
      </p:pic>
      <p:pic>
        <p:nvPicPr>
          <p:cNvPr id="44" name="Picture 43" descr="amazon.png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972312" cy="536448"/>
          </a:xfrm>
          <a:prstGeom prst="rect">
            <a:avLst/>
          </a:prstGeom>
        </p:spPr>
      </p:pic>
      <p:pic>
        <p:nvPicPr>
          <p:cNvPr id="26" name="Picture 25" descr="kaltura.png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95575"/>
            <a:ext cx="971550" cy="523875"/>
          </a:xfrm>
          <a:prstGeom prst="rect">
            <a:avLst/>
          </a:prstGeom>
        </p:spPr>
      </p:pic>
      <p:pic>
        <p:nvPicPr>
          <p:cNvPr id="30" name="Picture 29" descr="hulu.png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777241"/>
            <a:ext cx="977900" cy="25336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6200" y="5868552"/>
            <a:ext cx="2438401" cy="379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Cloud Services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4" name="Picture 33" descr="aws.png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934200"/>
            <a:ext cx="609600" cy="609600"/>
          </a:xfrm>
          <a:prstGeom prst="rect">
            <a:avLst/>
          </a:prstGeom>
        </p:spPr>
      </p:pic>
      <p:pic>
        <p:nvPicPr>
          <p:cNvPr id="38" name="Picture 37" descr="azure.png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6327775"/>
            <a:ext cx="1343025" cy="377825"/>
          </a:xfrm>
          <a:prstGeom prst="rect">
            <a:avLst/>
          </a:prstGeom>
        </p:spPr>
      </p:pic>
      <p:pic>
        <p:nvPicPr>
          <p:cNvPr id="47" name="Picture 46" descr="google.png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92900"/>
            <a:ext cx="1943100" cy="2413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7513320" y="3277752"/>
            <a:ext cx="2468880" cy="3336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lIns="101853" tIns="50927" rIns="101853" bIns="50927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white"/>
                </a:solidFill>
                <a:latin typeface="Calibri"/>
              </a:rPr>
              <a:t>App UX/Device Integration</a:t>
            </a:r>
            <a:endParaRPr lang="en-US" sz="15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" name="Picture 102" descr="kaltura.png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3695700"/>
            <a:ext cx="777240" cy="419100"/>
          </a:xfrm>
          <a:prstGeom prst="rect">
            <a:avLst/>
          </a:prstGeom>
        </p:spPr>
      </p:pic>
      <p:pic>
        <p:nvPicPr>
          <p:cNvPr id="57" name="Picture 56" descr="accedo.png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4114800"/>
            <a:ext cx="1438275" cy="352425"/>
          </a:xfrm>
          <a:prstGeom prst="rect">
            <a:avLst/>
          </a:prstGeom>
        </p:spPr>
      </p:pic>
      <p:pic>
        <p:nvPicPr>
          <p:cNvPr id="58" name="Picture 57" descr="ratio.png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698875"/>
            <a:ext cx="1060450" cy="339725"/>
          </a:xfrm>
          <a:prstGeom prst="rect">
            <a:avLst/>
          </a:prstGeom>
        </p:spPr>
      </p:pic>
      <p:pic>
        <p:nvPicPr>
          <p:cNvPr id="61" name="Picture 60" descr="verizon.png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98970"/>
            <a:ext cx="1245870" cy="621030"/>
          </a:xfrm>
          <a:prstGeom prst="rect">
            <a:avLst/>
          </a:prstGeom>
        </p:spPr>
      </p:pic>
      <p:pic>
        <p:nvPicPr>
          <p:cNvPr id="71" name="Picture 70" descr="sherpa.png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429000"/>
            <a:ext cx="723900" cy="530225"/>
          </a:xfrm>
          <a:prstGeom prst="rect">
            <a:avLst/>
          </a:prstGeom>
        </p:spPr>
      </p:pic>
      <p:pic>
        <p:nvPicPr>
          <p:cNvPr id="85" name="Picture 84" descr="theplatform.png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2641600"/>
            <a:ext cx="1060450" cy="330200"/>
          </a:xfrm>
          <a:prstGeom prst="rect">
            <a:avLst/>
          </a:prstGeom>
        </p:spPr>
      </p:pic>
      <p:pic>
        <p:nvPicPr>
          <p:cNvPr id="86" name="Picture 85" descr="rrmedia.png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03550"/>
            <a:ext cx="793750" cy="349250"/>
          </a:xfrm>
          <a:prstGeom prst="rect">
            <a:avLst/>
          </a:prstGeom>
        </p:spPr>
      </p:pic>
      <p:pic>
        <p:nvPicPr>
          <p:cNvPr id="87" name="Picture 86" descr="truoptik.png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5594350"/>
            <a:ext cx="1149350" cy="196850"/>
          </a:xfrm>
          <a:prstGeom prst="rect">
            <a:avLst/>
          </a:prstGeom>
        </p:spPr>
      </p:pic>
      <p:pic>
        <p:nvPicPr>
          <p:cNvPr id="89" name="Picture 88" descr="24i.png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124960"/>
            <a:ext cx="876300" cy="370840"/>
          </a:xfrm>
          <a:prstGeom prst="rect">
            <a:avLst/>
          </a:prstGeom>
        </p:spPr>
      </p:pic>
      <p:pic>
        <p:nvPicPr>
          <p:cNvPr id="90" name="Picture 89" descr="pilotly.png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239000"/>
            <a:ext cx="777240" cy="391160"/>
          </a:xfrm>
          <a:prstGeom prst="rect">
            <a:avLst/>
          </a:prstGeom>
        </p:spPr>
      </p:pic>
      <p:pic>
        <p:nvPicPr>
          <p:cNvPr id="91" name="Picture 90" descr="freecast.jpeg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6577584"/>
            <a:ext cx="1310640" cy="356616"/>
          </a:xfrm>
          <a:prstGeom prst="rect">
            <a:avLst/>
          </a:prstGeom>
        </p:spPr>
      </p:pic>
      <p:pic>
        <p:nvPicPr>
          <p:cNvPr id="104" name="Picture 103" descr="orca.png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87400"/>
            <a:ext cx="911225" cy="508000"/>
          </a:xfrm>
          <a:prstGeom prst="rect">
            <a:avLst/>
          </a:prstGeom>
        </p:spPr>
      </p:pic>
      <p:pic>
        <p:nvPicPr>
          <p:cNvPr id="105" name="Picture 104" descr="orca.png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3454400"/>
            <a:ext cx="911225" cy="508000"/>
          </a:xfrm>
          <a:prstGeom prst="rect">
            <a:avLst/>
          </a:prstGeom>
        </p:spPr>
      </p:pic>
      <p:pic>
        <p:nvPicPr>
          <p:cNvPr id="63" name="Picture 62" descr="encompass.png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3276600"/>
            <a:ext cx="1016000" cy="368300"/>
          </a:xfrm>
          <a:prstGeom prst="rect">
            <a:avLst/>
          </a:prstGeom>
        </p:spPr>
      </p:pic>
      <p:pic>
        <p:nvPicPr>
          <p:cNvPr id="32" name="Picture 31" descr="conviva.png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113780"/>
            <a:ext cx="1524000" cy="210820"/>
          </a:xfrm>
          <a:prstGeom prst="rect">
            <a:avLst/>
          </a:prstGeom>
        </p:spPr>
      </p:pic>
      <p:pic>
        <p:nvPicPr>
          <p:cNvPr id="46" name="irc_mi" descr="http://mediaserver.pulse2.com/uploads/2011/08/Nielsen_logo-315x111.png">
            <a:hlinkClick r:id="rId108"/>
          </p:cNvPr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104817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fire.png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5867400"/>
            <a:ext cx="1244600" cy="261620"/>
          </a:xfrm>
          <a:prstGeom prst="rect">
            <a:avLst/>
          </a:prstGeom>
        </p:spPr>
      </p:pic>
      <p:pic>
        <p:nvPicPr>
          <p:cNvPr id="106" name="Picture 105" descr="comscore.png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59780"/>
            <a:ext cx="1371600" cy="236220"/>
          </a:xfrm>
          <a:prstGeom prst="rect">
            <a:avLst/>
          </a:prstGeom>
        </p:spPr>
      </p:pic>
      <p:pic>
        <p:nvPicPr>
          <p:cNvPr id="107" name="Picture 106" descr="liverail.png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1019175" cy="190500"/>
          </a:xfrm>
          <a:prstGeom prst="rect">
            <a:avLst/>
          </a:prstGeom>
        </p:spPr>
      </p:pic>
      <p:pic>
        <p:nvPicPr>
          <p:cNvPr id="108" name="Picture 107" descr="showtime.png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2179320"/>
            <a:ext cx="97028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8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_synaco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C0E1D"/>
      </a:hlink>
      <a:folHlink>
        <a:srgbClr val="6F18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41</Words>
  <Application>Microsoft Macintosh PowerPoint</Application>
  <PresentationFormat>Custom</PresentationFormat>
  <Paragraphs>38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new_synacor</vt:lpstr>
      <vt:lpstr>Office Theme</vt:lpstr>
      <vt:lpstr>How to Build a  Robust and Profitable OTT Ecosystem</vt:lpstr>
      <vt:lpstr>OTT Ecosystem</vt:lpstr>
    </vt:vector>
  </TitlesOfParts>
  <Company>Synacor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 Ecosystem</dc:title>
  <dc:creator>Synacor</dc:creator>
  <cp:lastModifiedBy>Synacor</cp:lastModifiedBy>
  <cp:revision>97</cp:revision>
  <cp:lastPrinted>2015-05-21T15:39:22Z</cp:lastPrinted>
  <dcterms:created xsi:type="dcterms:W3CDTF">2015-05-19T16:38:37Z</dcterms:created>
  <dcterms:modified xsi:type="dcterms:W3CDTF">2015-06-16T18:39:50Z</dcterms:modified>
</cp:coreProperties>
</file>